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3" r:id="rId3"/>
    <p:sldId id="367" r:id="rId4"/>
    <p:sldId id="353" r:id="rId5"/>
    <p:sldId id="331" r:id="rId6"/>
    <p:sldId id="369" r:id="rId7"/>
    <p:sldId id="325" r:id="rId8"/>
    <p:sldId id="351" r:id="rId9"/>
    <p:sldId id="368" r:id="rId10"/>
    <p:sldId id="305" r:id="rId11"/>
    <p:sldId id="310" r:id="rId12"/>
    <p:sldId id="357" r:id="rId13"/>
    <p:sldId id="345" r:id="rId14"/>
    <p:sldId id="355" r:id="rId15"/>
    <p:sldId id="356" r:id="rId16"/>
    <p:sldId id="354" r:id="rId17"/>
    <p:sldId id="317" r:id="rId18"/>
    <p:sldId id="360" r:id="rId19"/>
    <p:sldId id="361" r:id="rId20"/>
    <p:sldId id="279" r:id="rId21"/>
    <p:sldId id="311" r:id="rId22"/>
    <p:sldId id="315" r:id="rId23"/>
    <p:sldId id="327" r:id="rId24"/>
    <p:sldId id="265" r:id="rId25"/>
    <p:sldId id="365" r:id="rId26"/>
    <p:sldId id="313" r:id="rId27"/>
    <p:sldId id="342" r:id="rId28"/>
    <p:sldId id="31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93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3C6AF-7A39-4641-BCC4-872B31F85A9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D360-7EF5-4596-BD5A-6432F5E7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1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line_(mathematics)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ine_graph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lygon_mesh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4.safelinks.protection.outlook.com/?url=https%3A%2F%2Fttu.libwizard.com%2Ff%2Fworkshop-eval-24-25_emerging_tech&amp;data=05%7C02%7CSean.Scully%40ttu.edu%7Cb8659b08a4dd47473e8008dcd685d20c%7C178a51bf8b2049ffb65556245d5c173c%7C0%7C0%7C638621117440413614%7CUnknown%7CTWFpbGZsb3d8eyJWIjoiMC4wLjAwMDAiLCJQIjoiV2luMzIiLCJBTiI6Ik1haWwiLCJXVCI6Mn0%3D%7C0%7C%7C%7C&amp;sdata=xvwxu4NSk%2B%2Bqgzw%2B3n9gs4mke%2BpxgmUueThfn4aTKCc%3D&amp;reserved=0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https://www.amazon.com/Oculus-Rift-Virtual-Reality-Headset-pc/dp/B00VF0IXEY</a:t>
            </a:r>
          </a:p>
          <a:p>
            <a:r>
              <a:rPr lang="en-US" dirty="0"/>
              <a:t>https://polyprinter.com/printers/</a:t>
            </a:r>
          </a:p>
          <a:p>
            <a:endParaRPr lang="en-US" dirty="0"/>
          </a:p>
          <a:p>
            <a:r>
              <a:rPr lang="en-US" dirty="0"/>
              <a:t>Renderings in Blender by Bella James,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96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https://www.matterhackers.com/articles/3d-printing-beginner-guides-collection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 basics: https://www.youtube.com/watch?v=1nKX5Vx9DuY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plastic printing filament: https://www.youtube.com/watch?v=Or1FP43zx3I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7EDF40-4882-4CD9-A520-C01FF13F87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131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6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5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https://www.matterhackers.com/articles/3d-printing-beginner-guides-collection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00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46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13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https://en.wikipedia.org/wiki/Spline_(mathematics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https://en.wikipedia.org/wiki/Line_graph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63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https://en.wikipedia.org/wiki/Polygon_mesh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https://discourse.mcneel.com/t/mesh-or-surface-understanding-the-difference/75151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STL file format is the PDF for 3D files, not always easily edited but easily read on multiple platforms and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688AC-DE4E-4CA6-87BA-30EFD7E3E6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12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Sketches:</a:t>
            </a:r>
          </a:p>
          <a:p>
            <a:r>
              <a:rPr lang="en-US" dirty="0"/>
              <a:t>https://knowledge.autodesk.com/support/inventor-products/learn-explore/caas/CloudHelp/cloudhelp/2015/ENU/Inventor-Help/files/GUID-805F6BA4-7D57-484B-A598-8B8B3E6EDED1-htm.html</a:t>
            </a:r>
          </a:p>
          <a:p>
            <a:endParaRPr lang="en-US" dirty="0"/>
          </a:p>
          <a:p>
            <a:r>
              <a:rPr lang="en-US" dirty="0"/>
              <a:t>Body:</a:t>
            </a:r>
          </a:p>
          <a:p>
            <a:r>
              <a:rPr lang="en-US" dirty="0"/>
              <a:t>https://knowledge.autodesk.com/support/inventor-products/learn-explore/caas/CloudHelp/cloudhelp/2014/ENU/Inventor/files/GUID-8E641EB9-90E7-40AB-ACC6-222CB613E712-htm.html</a:t>
            </a:r>
          </a:p>
          <a:p>
            <a:endParaRPr lang="en-US" dirty="0"/>
          </a:p>
          <a:p>
            <a:r>
              <a:rPr lang="en-US" dirty="0"/>
              <a:t>Part:</a:t>
            </a:r>
          </a:p>
          <a:p>
            <a:r>
              <a:rPr lang="en-US" dirty="0"/>
              <a:t>https://knowledge.autodesk.com/support/inventor/learn-explore/caas/CloudHelp/cloudhelp/2020/ENU/Inventor-EssentialVideo/files/GUID-262ECCCB-E5C9-495D-A7F2-2DE6A0836361-htm.html</a:t>
            </a:r>
          </a:p>
          <a:p>
            <a:endParaRPr lang="en-US" dirty="0"/>
          </a:p>
          <a:p>
            <a:r>
              <a:rPr lang="en-US" dirty="0"/>
              <a:t>Assembly:</a:t>
            </a:r>
          </a:p>
          <a:p>
            <a:r>
              <a:rPr lang="en-US" dirty="0"/>
              <a:t>https://knowledge.autodesk.com/support/inventor/learn-explore/caas/CloudHelp/cloudhelp/2020/ENU/Inventor-Help/files/GUID-5A8DD595-7BD4-4B15-A48B-32AC0245FBB0-htm.html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688AC-DE4E-4CA6-87BA-30EFD7E3E6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6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Navigating to Makerspace Library website: library.ttu.edu</a:t>
            </a:r>
          </a:p>
          <a:p>
            <a:r>
              <a:rPr lang="en-US" dirty="0"/>
              <a:t>https://www.depts.ttu.edu/library/make/index.php</a:t>
            </a:r>
          </a:p>
          <a:p>
            <a:r>
              <a:rPr lang="en-US" dirty="0"/>
              <a:t>https://www.depts.ttu.edu/library/vrlab/index.php</a:t>
            </a:r>
          </a:p>
          <a:p>
            <a:endParaRPr lang="en-US" dirty="0"/>
          </a:p>
          <a:p>
            <a:r>
              <a:rPr lang="en-US" dirty="0"/>
              <a:t>https://ultimaker.com/3d-printers/s-series/ultimaker-s7/</a:t>
            </a:r>
          </a:p>
          <a:p>
            <a:endParaRPr lang="en-US" dirty="0"/>
          </a:p>
          <a:p>
            <a:r>
              <a:rPr lang="en-US" dirty="0"/>
              <a:t>https://www.dynamism.com/matter-and-form/mfs1v2.html</a:t>
            </a:r>
          </a:p>
          <a:p>
            <a:endParaRPr lang="en-US" dirty="0"/>
          </a:p>
          <a:p>
            <a:r>
              <a:rPr lang="en-US" dirty="0"/>
              <a:t>https://www.amazon.com/Cricut-Maker-Electronic-Cutting-Machine/dp/B07GSH7FGX?th=1</a:t>
            </a:r>
          </a:p>
          <a:p>
            <a:r>
              <a:rPr lang="en-US" dirty="0"/>
              <a:t>https://cricut.com/en-gb/cutting-machines/cricut-venture/2008740.html</a:t>
            </a:r>
          </a:p>
          <a:p>
            <a:endParaRPr lang="en-US" dirty="0"/>
          </a:p>
          <a:p>
            <a:r>
              <a:rPr lang="en-US" dirty="0"/>
              <a:t>https://the3doodler.com/collections/create/products/create-essentials?variant=32419930177620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688AC-DE4E-4CA6-87BA-30EFD7E3E6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72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strengths, weaknesses of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688AC-DE4E-4CA6-87BA-30EFD7E3E6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38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0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62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https://ttu.libwizard.com/f/workshop-eval-24-25_emerging_tech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 you for your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Navigating to Makerspace Library website: library.ttu.edu</a:t>
            </a:r>
          </a:p>
          <a:p>
            <a:r>
              <a:rPr lang="en-US" dirty="0"/>
              <a:t>https://www.depts.ttu.edu/library/make/index.php</a:t>
            </a:r>
          </a:p>
          <a:p>
            <a:r>
              <a:rPr lang="en-US" dirty="0"/>
              <a:t>https://www.depts.ttu.edu/library/vrlab/index.php</a:t>
            </a:r>
          </a:p>
          <a:p>
            <a:endParaRPr lang="en-US" dirty="0"/>
          </a:p>
          <a:p>
            <a:r>
              <a:rPr lang="en-US" dirty="0"/>
              <a:t>Adafruit:</a:t>
            </a:r>
          </a:p>
          <a:p>
            <a:r>
              <a:rPr lang="en-US" dirty="0"/>
              <a:t>Circuit Playground Express - CPX:</a:t>
            </a:r>
          </a:p>
          <a:p>
            <a:r>
              <a:rPr lang="en-US" dirty="0"/>
              <a:t>https://learn.adafruit.com/adafruit-circuit-playground-express</a:t>
            </a:r>
          </a:p>
          <a:p>
            <a:endParaRPr lang="en-US" dirty="0"/>
          </a:p>
          <a:p>
            <a:r>
              <a:rPr lang="en-US" dirty="0"/>
              <a:t>Crickit board:</a:t>
            </a:r>
          </a:p>
          <a:p>
            <a:r>
              <a:rPr lang="en-US" dirty="0"/>
              <a:t>https://learn.adafruit.com/adafruit-crickit-creative-robotic-interactive-construction-kit</a:t>
            </a:r>
          </a:p>
          <a:p>
            <a:endParaRPr lang="en-US" dirty="0"/>
          </a:p>
          <a:p>
            <a:r>
              <a:rPr lang="en-US" dirty="0"/>
              <a:t>Electro Soldering Kit:</a:t>
            </a:r>
          </a:p>
          <a:p>
            <a:r>
              <a:rPr lang="en-US" dirty="0"/>
              <a:t>https://www.adafruit.com/product/136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688AC-DE4E-4CA6-87BA-30EFD7E3E6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7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7261F-A6C2-FD5A-7F28-8D313089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CB44F-A415-8E87-1B99-7118E7D52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0E969-BEC5-D340-00DE-3FD853F06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kits</a:t>
            </a:r>
          </a:p>
          <a:p>
            <a:r>
              <a:rPr lang="en-US" dirty="0"/>
              <a:t>https://www.adafruit.com/product/4833</a:t>
            </a:r>
          </a:p>
          <a:p>
            <a:r>
              <a:rPr lang="en-US" dirty="0"/>
              <a:t>https://www.adafruit.com/product/4834</a:t>
            </a:r>
          </a:p>
          <a:p>
            <a:endParaRPr lang="en-US" dirty="0"/>
          </a:p>
          <a:p>
            <a:r>
              <a:rPr lang="en-US" dirty="0" err="1"/>
              <a:t>CuteBot</a:t>
            </a:r>
            <a:r>
              <a:rPr lang="en-US" dirty="0"/>
              <a:t> Kits</a:t>
            </a:r>
          </a:p>
          <a:p>
            <a:r>
              <a:rPr lang="en-US" dirty="0"/>
              <a:t>https://www.adafruit.com/product/4575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2511-C9A7-0F09-48E2-394705A42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3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https://vilros.com/collections/raspberry-pi-kits/products/vilros-raspberry-pi-zero-2-w-basic-starter-kit</a:t>
            </a:r>
          </a:p>
          <a:p>
            <a:endParaRPr lang="en-US" dirty="0"/>
          </a:p>
          <a:p>
            <a:r>
              <a:rPr lang="en-US" dirty="0"/>
              <a:t>https://www.adafruit.com/raspberrypi400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9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1E71-C990-241B-F314-FFB30D92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23F8F-68B5-1542-F18D-C5A30B72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0E8A9-A246-D5CC-A9F0-8D0B5E9D3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https://www.adafruit.com/product/2028</a:t>
            </a:r>
          </a:p>
          <a:p>
            <a:r>
              <a:rPr lang="en-US" dirty="0"/>
              <a:t>https://www.adafruit.com/product/239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0A7F4-6E49-9B24-58E3-8BCB56CE0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6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1E71-C990-241B-F314-FFB30D92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23F8F-68B5-1542-F18D-C5A30B72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0E8A9-A246-D5CC-A9F0-8D0B5E9D3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https://www.ifixit.com/products/mako-driver-kit-64-precision-bits</a:t>
            </a:r>
          </a:p>
          <a:p>
            <a:r>
              <a:rPr lang="en-US" dirty="0"/>
              <a:t>https://www.ifixit.com/products/pro-tech-toolkit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0A7F4-6E49-9B24-58E3-8BCB56CE0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6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3Dstuffmakers.com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EDF40-4882-4CD9-A520-C01FF13F87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2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http://makemode.co/wp-content/uploads/2017/08/resin_2A.jpg</a:t>
            </a:r>
          </a:p>
          <a:p>
            <a:r>
              <a:rPr lang="en-US" sz="1800" dirty="0"/>
              <a:t>https://quillandpad.com/wp-content/uploads/2014/06/3d-Systems-Chefjet-sugar-printing-Z-corp-inkjet-powder-bed.jpg</a:t>
            </a:r>
          </a:p>
          <a:p>
            <a:r>
              <a:rPr lang="en-US" sz="1800" dirty="0"/>
              <a:t>https://www.filacube.com/collections/2-85mm-1kg-filacube-3d-printer-pla-2-filament-18-colors-3mm/products/2-85mm-1kg-silver-filacube-3d-printer-pla-2-filament-3mm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7EDF40-4882-4CD9-A520-C01FF13F87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0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lMy8vTiJOM" TargetMode="External"/><Relationship Id="rId7" Type="http://schemas.openxmlformats.org/officeDocument/2006/relationships/hyperlink" Target="https://polyprinter.com/content/NozzleChang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olyprinter.com/content/229_508%20User%20Manual.pdf" TargetMode="External"/><Relationship Id="rId5" Type="http://schemas.openxmlformats.org/officeDocument/2006/relationships/hyperlink" Target="https://polyprinter.com/downloads/" TargetMode="External"/><Relationship Id="rId4" Type="http://schemas.openxmlformats.org/officeDocument/2006/relationships/hyperlink" Target="https://polyprinter.com/content/UserQuestionsAndAnswers/UserQuestionsandAnswer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idworks.com/support/system-requirements" TargetMode="External"/><Relationship Id="rId2" Type="http://schemas.openxmlformats.org/officeDocument/2006/relationships/hyperlink" Target="http://www.solidworks.com/sw/support/downloads.ht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y.solidworks.com/try-solidworks" TargetMode="External"/><Relationship Id="rId4" Type="http://schemas.openxmlformats.org/officeDocument/2006/relationships/hyperlink" Target="https://www.solidworks.com/community/3dexperience-logi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mN7m2G5kCI&amp;list=PLiKqXuECiKNK9bUR2xWG4Ox_AVK-jBbt9" TargetMode="External"/><Relationship Id="rId2" Type="http://schemas.openxmlformats.org/officeDocument/2006/relationships/hyperlink" Target="https://www.solidworks.com/product/whats-new#brick--7869--default--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solidworks/playlis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exastech-ml.hosted.exlibrisgroup.com/V/?func=find-db-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spectrum.org/fab-lab/" TargetMode="External"/><Relationship Id="rId3" Type="http://schemas.openxmlformats.org/officeDocument/2006/relationships/hyperlink" Target="https://www.depts.ttu.edu/library/make/index.php" TargetMode="External"/><Relationship Id="rId7" Type="http://schemas.openxmlformats.org/officeDocument/2006/relationships/hyperlink" Target="http://www.ulabstx.org/" TargetMode="External"/><Relationship Id="rId12" Type="http://schemas.openxmlformats.org/officeDocument/2006/relationships/hyperlink" Target="https://www.myminifactory.com/" TargetMode="External"/><Relationship Id="rId2" Type="http://schemas.openxmlformats.org/officeDocument/2006/relationships/hyperlink" Target="mailto:make@t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pts.ttu.edu/art/Programs/graduate/studio_art/sculpture/index.php" TargetMode="External"/><Relationship Id="rId11" Type="http://schemas.openxmlformats.org/officeDocument/2006/relationships/hyperlink" Target="https://i.materialise.com/en" TargetMode="External"/><Relationship Id="rId5" Type="http://schemas.openxmlformats.org/officeDocument/2006/relationships/hyperlink" Target="https://www.depts.ttu.edu/architecture/" TargetMode="External"/><Relationship Id="rId10" Type="http://schemas.openxmlformats.org/officeDocument/2006/relationships/hyperlink" Target="https://www.theupsstore.com/print/3d-printing" TargetMode="External"/><Relationship Id="rId4" Type="http://schemas.openxmlformats.org/officeDocument/2006/relationships/hyperlink" Target="https://www.depts.ttu.edu/itts/services/3dprint/faqs.php" TargetMode="External"/><Relationship Id="rId9" Type="http://schemas.openxmlformats.org/officeDocument/2006/relationships/hyperlink" Target="https://www.shapeway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y.solidworks.com/forums" TargetMode="External"/><Relationship Id="rId13" Type="http://schemas.openxmlformats.org/officeDocument/2006/relationships/image" Target="../media/image42.png"/><Relationship Id="rId3" Type="http://schemas.openxmlformats.org/officeDocument/2006/relationships/hyperlink" Target="https://learn.adafruit.com/" TargetMode="External"/><Relationship Id="rId7" Type="http://schemas.openxmlformats.org/officeDocument/2006/relationships/hyperlink" Target="https://make.co/" TargetMode="External"/><Relationship Id="rId12" Type="http://schemas.openxmlformats.org/officeDocument/2006/relationships/hyperlink" Target="http://adafru.it/discord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ackaday.io/" TargetMode="External"/><Relationship Id="rId11" Type="http://schemas.openxmlformats.org/officeDocument/2006/relationships/hyperlink" Target="https://discord.gg/invite/solidworks-590336164549099520" TargetMode="External"/><Relationship Id="rId5" Type="http://schemas.openxmlformats.org/officeDocument/2006/relationships/hyperlink" Target="https://www.instructables.com/" TargetMode="External"/><Relationship Id="rId15" Type="http://schemas.openxmlformats.org/officeDocument/2006/relationships/image" Target="../media/image44.png"/><Relationship Id="rId10" Type="http://schemas.openxmlformats.org/officeDocument/2006/relationships/hyperlink" Target="https://discord.com/invite/MUYheHd" TargetMode="External"/><Relationship Id="rId4" Type="http://schemas.openxmlformats.org/officeDocument/2006/relationships/hyperlink" Target="https://www.hackster.io/" TargetMode="External"/><Relationship Id="rId9" Type="http://schemas.openxmlformats.org/officeDocument/2006/relationships/hyperlink" Target="https://my.solidworks.com/support" TargetMode="External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library.ttu.edu/make" TargetMode="External"/><Relationship Id="rId3" Type="http://schemas.openxmlformats.org/officeDocument/2006/relationships/hyperlink" Target="https://ttu.libwizard.com/f/workshop-eval-24-25_emerging_tech" TargetMode="External"/><Relationship Id="rId7" Type="http://schemas.openxmlformats.org/officeDocument/2006/relationships/hyperlink" Target="mailto:jake.syma@ttu.ed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ryan.cassidy@ttu.edu" TargetMode="External"/><Relationship Id="rId5" Type="http://schemas.openxmlformats.org/officeDocument/2006/relationships/hyperlink" Target="mailto:make@ttu.edu" TargetMode="External"/><Relationship Id="rId4" Type="http://schemas.openxmlformats.org/officeDocument/2006/relationships/hyperlink" Target="mailto:sean.scully@ttu.edu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make@ttu.edu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playlist?list=PLXiD4wAGiKu7iEOkYENiBLHtM9w-dAvFh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depts.ttu.edu/library/make/" TargetMode="Externa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cid:ab149675-e4a4-481e-995d-be85decc6daa" TargetMode="External"/><Relationship Id="rId5" Type="http://schemas.openxmlformats.org/officeDocument/2006/relationships/image" Target="../media/image19.jpeg"/><Relationship Id="rId4" Type="http://schemas.openxmlformats.org/officeDocument/2006/relationships/image" Target="cid:34795a2c-cccb-4d35-98a6-c08a629103b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/>
              </a:rPr>
              <a:t>Make With SOLIDWORKS!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067713"/>
          </a:xfrm>
        </p:spPr>
        <p:txBody>
          <a:bodyPr>
            <a:normAutofit fontScale="85000" lnSpcReduction="10000"/>
          </a:bodyPr>
          <a:lstStyle/>
          <a:p>
            <a:r>
              <a:rPr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TTU Library Emerging Tech Workshop</a:t>
            </a:r>
          </a:p>
          <a:p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Instructor Sean Scully</a:t>
            </a:r>
          </a:p>
          <a:p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FB481-4FE0-4153-C479-44A00C20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07" y="608210"/>
            <a:ext cx="5380186" cy="13793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B735071-8A7B-4D2A-84B3-7D99A0087B96}"/>
              </a:ext>
            </a:extLst>
          </p:cNvPr>
          <p:cNvSpPr txBox="1">
            <a:spLocks/>
          </p:cNvSpPr>
          <p:nvPr/>
        </p:nvSpPr>
        <p:spPr>
          <a:xfrm>
            <a:off x="513899" y="96253"/>
            <a:ext cx="8116201" cy="57317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Overview</a:t>
            </a:r>
          </a:p>
          <a:p>
            <a:pPr algn="l"/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3AD3E-0862-DD8B-9C28-F66C9811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20" y="2518966"/>
            <a:ext cx="6912361" cy="18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8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FC6B0AC-6C58-4C92-9B13-3359B0EA1C2A}"/>
              </a:ext>
            </a:extLst>
          </p:cNvPr>
          <p:cNvSpPr txBox="1">
            <a:spLocks/>
          </p:cNvSpPr>
          <p:nvPr/>
        </p:nvSpPr>
        <p:spPr>
          <a:xfrm>
            <a:off x="1263993" y="391886"/>
            <a:ext cx="7683554" cy="622891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4100" dirty="0">
                <a:solidFill>
                  <a:prstClr val="black"/>
                </a:solidFill>
                <a:latin typeface="Dosis SemiBold" pitchFamily="2" charset="0"/>
              </a:rPr>
              <a:t>three common styles of 3D printer:</a:t>
            </a:r>
          </a:p>
          <a:p>
            <a:pPr algn="l" defTabSz="685800">
              <a:defRPr/>
            </a:pPr>
            <a:endParaRPr lang="en-US" sz="900" dirty="0">
              <a:solidFill>
                <a:prstClr val="black"/>
              </a:solidFill>
              <a:latin typeface="Dosis SemiBold" pitchFamily="2" charset="0"/>
            </a:endParaRPr>
          </a:p>
          <a:p>
            <a:pPr algn="l" defTabSz="685800">
              <a:defRPr/>
            </a:pPr>
            <a:endParaRPr lang="en-US" sz="900" dirty="0">
              <a:solidFill>
                <a:prstClr val="black"/>
              </a:solidFill>
              <a:latin typeface="Dosis SemiBold" pitchFamily="2" charset="0"/>
            </a:endParaRP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3100" b="1" dirty="0">
                <a:solidFill>
                  <a:prstClr val="black"/>
                </a:solidFill>
                <a:latin typeface="Dosis SemiBold" pitchFamily="2" charset="0"/>
              </a:rPr>
              <a:t>Powder</a:t>
            </a:r>
            <a:r>
              <a:rPr lang="en-US" sz="3100" dirty="0">
                <a:solidFill>
                  <a:prstClr val="black"/>
                </a:solidFill>
                <a:latin typeface="Dosis SemiBold" pitchFamily="2" charset="0"/>
              </a:rPr>
              <a:t> –layers of thin dust built with a binder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 err="1">
                <a:solidFill>
                  <a:prstClr val="black"/>
                </a:solidFill>
                <a:latin typeface="Dosis SemiBold" pitchFamily="2" charset="0"/>
              </a:rPr>
              <a:t>ZCorp</a:t>
            </a: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., powdered cornstarch/gypsum, inkjet binder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Titanium/stainless steel powder fused with high power laser/plasma beam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Resolution varies widely, but generally the roughest of these processes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endParaRPr lang="en-US" sz="3100" dirty="0">
              <a:solidFill>
                <a:prstClr val="black"/>
              </a:solidFill>
              <a:latin typeface="Dosis SemiBold" pitchFamily="2" charset="0"/>
            </a:endParaRP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3100" b="1" dirty="0">
                <a:solidFill>
                  <a:prstClr val="black"/>
                </a:solidFill>
                <a:latin typeface="Dosis SemiBold" pitchFamily="2" charset="0"/>
              </a:rPr>
              <a:t>Resin </a:t>
            </a:r>
            <a:r>
              <a:rPr lang="en-US" sz="3100" dirty="0">
                <a:solidFill>
                  <a:prstClr val="black"/>
                </a:solidFill>
                <a:latin typeface="Dosis SemiBold" pitchFamily="2" charset="0"/>
              </a:rPr>
              <a:t>– Light-sensitive resin that hardens in layers as you expose it to images from an LCD, a projector or a laser beam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“Form” printers or LCD printers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Resolution high, measured in micron layer-heights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endParaRPr lang="en-US" sz="3100" dirty="0">
              <a:solidFill>
                <a:prstClr val="black"/>
              </a:solidFill>
              <a:latin typeface="Dosis SemiBold" pitchFamily="2" charset="0"/>
            </a:endParaRP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3100" dirty="0">
                <a:solidFill>
                  <a:prstClr val="black"/>
                </a:solidFill>
                <a:latin typeface="Dosis SemiBold" pitchFamily="2" charset="0"/>
              </a:rPr>
              <a:t>Filament – Fused-Deposition-Modeling (FDM) using a stream of material that hardens/cools that will fuse in layers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FFF - Fused Filament Fabrication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Resolution varies with the printer extrusion parameters 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600" i="0" dirty="0">
                <a:solidFill>
                  <a:prstClr val="black"/>
                </a:solidFill>
                <a:latin typeface="Dosis SemiBold" pitchFamily="2" charset="0"/>
              </a:rPr>
              <a:t>0.06 mm – 0.4 mm height x 0.4 mm width</a:t>
            </a:r>
          </a:p>
          <a:p>
            <a:pPr defTabSz="685800">
              <a:defRPr/>
            </a:pPr>
            <a:endParaRPr lang="en-US" sz="2100" dirty="0">
              <a:solidFill>
                <a:prstClr val="black"/>
              </a:solidFill>
              <a:latin typeface="Dosis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07D29-FDEF-3A85-40B0-4A252F2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5" y="2917324"/>
            <a:ext cx="1596679" cy="1000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AEFD98-0F83-BED0-0A9B-A7BAF0895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7" y="1788638"/>
            <a:ext cx="1596678" cy="112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B382C-78BF-2718-B369-B1E604274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45" y="3917910"/>
            <a:ext cx="1596679" cy="18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5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FC6B0AC-6C58-4C92-9B13-3359B0EA1C2A}"/>
              </a:ext>
            </a:extLst>
          </p:cNvPr>
          <p:cNvSpPr txBox="1">
            <a:spLocks/>
          </p:cNvSpPr>
          <p:nvPr/>
        </p:nvSpPr>
        <p:spPr>
          <a:xfrm>
            <a:off x="-118323" y="453762"/>
            <a:ext cx="8955142" cy="62426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	3D printing questions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 defTabSz="685800">
              <a:defRPr/>
            </a:pPr>
            <a:endParaRPr lang="en-US" sz="9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 defTabSz="685800">
              <a:defRPr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flat side down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best to halve and glue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minimize support material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durability, temperature, solvents, requirements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optimize thickness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efficiency/strength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limits of the printer (min thickness 0.8mm)</a:t>
            </a:r>
          </a:p>
          <a:p>
            <a:pPr marL="1028700" lvl="2" indent="-342900" algn="l" defTabSz="685800"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orientation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direction for most strength</a:t>
            </a:r>
          </a:p>
          <a:p>
            <a:pPr lvl="3" indent="-342900" algn="l">
              <a:buFont typeface="Arial" panose="020B0604020202020204" pitchFamily="34" charset="0"/>
              <a:buChar char="•"/>
              <a:defRPr/>
            </a:pPr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most precise/highest resolution</a:t>
            </a:r>
          </a:p>
          <a:p>
            <a:pPr defTabSz="685800">
              <a:defRPr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6BC7E-E685-D262-067A-8E588D9B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52" y="161567"/>
            <a:ext cx="2035969" cy="26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5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472800" y="460638"/>
            <a:ext cx="8198400" cy="6091415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our PolyPrinters (229/508)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Layer height 0.25mm, width 0.4mm (0.4 mm nozzle)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Print volume maximums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229: 220 x 220 x 220 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508: 220 x 490 x 220 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https://polyprinter.com/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Printers use 1.75mm diameter filament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Default material: ABS (Acrylonitrile butadiene styrene – a thermoplastic polymer)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prints at 260-270C and print bed temperature of 110C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fee of $1.00 for each print bed/color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10 cents/gram of filament used 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NinjaFlex (a brand of TPU filament – thermoplastic urethane)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prints at 230-250C with print bed temperature of 60C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fee of $1.00 for each print bed/color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30 cents/gram of filament used 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For models that only fit on 508, bed fee will be $2.00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57EC1-E520-C703-26B7-18DA21FF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09" y="1216584"/>
            <a:ext cx="1325891" cy="1991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02786B-3924-A9F3-12E3-6EE9E187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58098" y="4234169"/>
            <a:ext cx="2475034" cy="21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472800" y="378135"/>
            <a:ext cx="8198400" cy="6105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PolyPrinter -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Additional Reference </a:t>
            </a:r>
          </a:p>
          <a:p>
            <a:pPr algn="l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UTA EE Labs – PolyPrinter Walkthrough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https://www.youtube.com/watch?v=ElMy8vTiJOM</a:t>
            </a:r>
            <a:endParaRPr lang="en-US" sz="195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PolyPrinter FAQ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https://polyprinter.com/content/UserQuestionsAndAnswers/UserQuestionsandAnswers.html</a:t>
            </a:r>
            <a:endParaRPr lang="en-US" sz="195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PolyPrinter Manuals/Documentation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https://polyprinter.com/downloads/</a:t>
            </a:r>
            <a:endParaRPr lang="en-US" sz="195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https://polyprinter.com/content/229_508%20User%20Manual.pdf</a:t>
            </a:r>
            <a:endParaRPr lang="en-US" sz="195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https://polyprinter.com/content/NozzleChange.pdf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0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472800" y="547194"/>
            <a:ext cx="8198400" cy="5578598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our </a:t>
            </a:r>
            <a:r>
              <a:rPr lang="en-US" sz="4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Ultimakers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3 + S7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Layer height 0.06-0.3mm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Layer width 0.4mm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0.25mm, 0.4mm, 0.8mm nozzle options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Print volume maximums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Ultimaker 3: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230 x 190 x 200 mm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https://ultimaker.com/3d-printers/ultimaker-s3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Ultimaker S7: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330 x 240 x 300 mm (13 x 9.4 x 11.8 inches)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https://ultimaker.com/3d-printers/s-series/ultimaker-s7/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Printers use 2.85mm/3mm diameter filament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PLA/</a:t>
            </a:r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ToughPLA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/Nylon/TPU/PP plastic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Fee of $1.00 for each print bed/color/extruder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30 cents/gram of filament used 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Breakaway PLA/Dissolvable PVA plastic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Fee of $1.00 for each print bed/color/extruder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30 cents/gram of filament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8ACC6-783B-6062-F0C6-5DCA61EB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466" y="3845562"/>
            <a:ext cx="1838204" cy="2580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FB2DCB-AF22-8987-7753-55B35C56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670" y="2821017"/>
            <a:ext cx="1962521" cy="36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472800" y="385011"/>
            <a:ext cx="8198400" cy="609141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Samples </a:t>
            </a:r>
            <a:r>
              <a:rPr lang="en-US" sz="34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Samples</a:t>
            </a:r>
            <a:r>
              <a: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r>
              <a:rPr lang="en-US" sz="34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Samples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Always print the challenging portions of your project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Saves time and material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Gain specific knowledge of printer limitations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Speeds design iteration timetable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7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Ensures success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Rhino &amp; Blender (formerly used 3D Builder)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Preview and repair STL files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Chop parts into pieces: “Split”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“Settle” parts: add gravity to ensure good bed adhesion during printing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Practice challenging prints from model repositories (free)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Thingiverse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Cults3D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yeggi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4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624185" y="2234208"/>
            <a:ext cx="7895630" cy="36247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 Brief Intro to SOLIDWORKS</a:t>
            </a:r>
            <a:endParaRPr lang="en-US" sz="27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About advanced CAD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2506D-0186-A52C-3178-1A89A190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37" y="999051"/>
            <a:ext cx="4305926" cy="638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E0B14-42FF-47AE-43BA-C6084120B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07" y="4126662"/>
            <a:ext cx="5380186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7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624185" y="959049"/>
            <a:ext cx="7895630" cy="48999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What is CAD made of:</a:t>
            </a:r>
          </a:p>
          <a:p>
            <a:pPr marL="428625" indent="-428625" algn="l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Points 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1D object, coordinates (</a:t>
            </a:r>
            <a:r>
              <a:rPr lang="en-US" sz="247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x,y,z</a:t>
            </a: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)</a:t>
            </a:r>
          </a:p>
          <a:p>
            <a:pPr marL="428625" indent="-428625" algn="l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Lines 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two+ points connected</a:t>
            </a:r>
          </a:p>
          <a:p>
            <a:pPr marL="428625" indent="-428625" algn="l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Splines 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parametric curves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2" name="Picture 1" descr="A picture containing photo, table, light, home&#10;&#10;Description automatically generated">
            <a:extLst>
              <a:ext uri="{FF2B5EF4-FFF2-40B4-BE49-F238E27FC236}">
                <a16:creationId xmlns:a16="http://schemas.microsoft.com/office/drawing/2014/main" id="{BE39AA0C-DDBB-760F-3F66-46865A9F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2" y="4499798"/>
            <a:ext cx="2737485" cy="116586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74DB19B-2F3A-6A31-6626-B30AC3A4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65" y="2831098"/>
            <a:ext cx="4099535" cy="28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9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0" y="760242"/>
            <a:ext cx="9144000" cy="533751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Polysurface</a:t>
            </a:r>
            <a:r>
              <a:rPr lang="en-US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versus Mesh: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Points 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Surface 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2D area defined by at least two lines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Polysurface</a:t>
            </a: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3D vol, two+ surfaces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Open – holes in model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Closed – “watertight”</a:t>
            </a:r>
          </a:p>
          <a:p>
            <a:pPr marL="771525" lvl="1" indent="-428625" algn="l">
              <a:buFont typeface="Arial" panose="020B0604020202020204" pitchFamily="34" charset="0"/>
              <a:buChar char="•"/>
            </a:pPr>
            <a:r>
              <a:rPr lang="en-US" sz="247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[Polygon] Mesh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Vertices = Points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Edges = Lines</a:t>
            </a:r>
          </a:p>
          <a:p>
            <a:pPr marL="1114425" lvl="2" indent="-428625" algn="l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Faces ~ Surfaces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4" name="Picture 3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E574B189-B331-D5B1-D3E1-A8A688A8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81" y="3429000"/>
            <a:ext cx="5189220" cy="2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E856A4-4B25-4AE4-A4AC-04C97448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39" y="488138"/>
            <a:ext cx="8507896" cy="474420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Who am I?			</a:t>
            </a:r>
            <a:r>
              <a:rPr lang="en-US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Sean W Scully</a:t>
            </a:r>
          </a:p>
          <a:p>
            <a:pPr algn="l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Lead Administrator – TTU Libraries Makerspace</a:t>
            </a:r>
          </a:p>
          <a:p>
            <a:pPr algn="l"/>
            <a:r>
              <a: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	</a:t>
            </a:r>
            <a:r>
              <a:rPr lang="en-US" sz="25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Rhino3D, TinkerCAD, AutoCAD Inventor, Fusion360, Blender, Solidworks</a:t>
            </a:r>
          </a:p>
          <a:p>
            <a:pPr algn="l"/>
            <a:r>
              <a:rPr lang="en-US" sz="25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	MakeCode, Python, Scratch, C++, C, MATLAB, Arduino, JavaScript, Assembly, Verilog, </a:t>
            </a:r>
          </a:p>
          <a:p>
            <a:pPr algn="l"/>
            <a:r>
              <a:rPr lang="en-US" sz="25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	Xilinx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	</a:t>
            </a:r>
          </a:p>
          <a:p>
            <a:pPr algn="l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BGS, Math/Engineering/Renewable Energy, TTU</a:t>
            </a:r>
          </a:p>
          <a:p>
            <a:pPr algn="l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MFA, Studio Art - Metals/Jewelry/Enameling, Kent State Univ</a:t>
            </a:r>
          </a:p>
          <a:p>
            <a:pPr algn="l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BFA, Studio Art - Metalsmithing/Jewelry Design, TTU</a:t>
            </a:r>
          </a:p>
          <a:p>
            <a:pPr algn="l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AA, Fine Arts, South Plains College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FB3B2-8770-4CA4-A749-FF38D187D84F}"/>
              </a:ext>
            </a:extLst>
          </p:cNvPr>
          <p:cNvSpPr txBox="1"/>
          <p:nvPr/>
        </p:nvSpPr>
        <p:spPr>
          <a:xfrm>
            <a:off x="3402681" y="5375222"/>
            <a:ext cx="2636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solidFill>
                  <a:schemeClr val="accent5">
                    <a:lumMod val="50000"/>
                  </a:schemeClr>
                </a:solidFill>
                <a:latin typeface="Dosis SemiBold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linkedin.com/in/</a:t>
            </a:r>
            <a:r>
              <a:rPr lang="en-US" sz="1500" u="sng" dirty="0" err="1">
                <a:solidFill>
                  <a:schemeClr val="accent5">
                    <a:lumMod val="50000"/>
                  </a:schemeClr>
                </a:solidFill>
                <a:latin typeface="Dosis SemiBold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seanwscully</a:t>
            </a:r>
            <a:endParaRPr lang="en-US" sz="1500" dirty="0">
              <a:solidFill>
                <a:schemeClr val="accent5">
                  <a:lumMod val="50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DCB864D-EEFA-606B-9570-24206B33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5587" y="392243"/>
            <a:ext cx="2382473" cy="16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5B0962D-402A-C89F-07D1-413D5F7A015C}"/>
              </a:ext>
            </a:extLst>
          </p:cNvPr>
          <p:cNvSpPr txBox="1">
            <a:spLocks/>
          </p:cNvSpPr>
          <p:nvPr/>
        </p:nvSpPr>
        <p:spPr>
          <a:xfrm>
            <a:off x="2115461" y="5793418"/>
            <a:ext cx="5211251" cy="5280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Find me on the First Friday Art Trail, ffat.org, CASP Work Studio H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30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1779"/>
            <a:ext cx="7886700" cy="994172"/>
          </a:xfrm>
        </p:spPr>
        <p:txBody>
          <a:bodyPr/>
          <a:lstStyle/>
          <a:p>
            <a:r>
              <a:rPr lang="en-US" dirty="0">
                <a:latin typeface="Dosis SemiBold" panose="02010703020202060003" pitchFamily="2" charset="0"/>
              </a:rPr>
              <a:t>getting started - filetypes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5" y="1664277"/>
            <a:ext cx="7675350" cy="420713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Dosis SemiBold" panose="02010703020202060003" pitchFamily="2" charset="0"/>
              </a:rPr>
              <a:t>Most common file formats you might deal with are:</a:t>
            </a:r>
          </a:p>
          <a:p>
            <a:pPr lvl="1"/>
            <a:r>
              <a:rPr lang="en-US" sz="2100" b="1" dirty="0">
                <a:latin typeface="Dosis SemiBold" panose="02010703020202060003" pitchFamily="2" charset="0"/>
              </a:rPr>
              <a:t>.IPT, .IAM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Part file (.</a:t>
            </a:r>
            <a:r>
              <a:rPr lang="en-US" sz="1800" dirty="0" err="1">
                <a:latin typeface="Dosis SemiBold" panose="02010703020202060003" pitchFamily="2" charset="0"/>
              </a:rPr>
              <a:t>ipt</a:t>
            </a:r>
            <a:r>
              <a:rPr lang="en-US" sz="1800" dirty="0">
                <a:latin typeface="Dosis SemiBold" panose="02010703020202060003" pitchFamily="2" charset="0"/>
              </a:rPr>
              <a:t>) – each object you build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Assembly file (.</a:t>
            </a:r>
            <a:r>
              <a:rPr lang="en-US" sz="1800" dirty="0" err="1">
                <a:latin typeface="Dosis SemiBold" panose="02010703020202060003" pitchFamily="2" charset="0"/>
              </a:rPr>
              <a:t>iam</a:t>
            </a:r>
            <a:r>
              <a:rPr lang="en-US" sz="1800" dirty="0">
                <a:latin typeface="Dosis SemiBold" panose="02010703020202060003" pitchFamily="2" charset="0"/>
              </a:rPr>
              <a:t>) – file for importing parts and deciding their relationships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Autodesk-specific file types</a:t>
            </a:r>
          </a:p>
          <a:p>
            <a:pPr lvl="1"/>
            <a:r>
              <a:rPr lang="en-US" sz="2100" b="1" dirty="0">
                <a:latin typeface="Dosis SemiBold" panose="02010703020202060003" pitchFamily="2" charset="0"/>
              </a:rPr>
              <a:t>.STL </a:t>
            </a:r>
            <a:r>
              <a:rPr lang="en-US" dirty="0">
                <a:latin typeface="Dosis SemiBold" panose="02010703020202060003" pitchFamily="2" charset="0"/>
              </a:rPr>
              <a:t>(</a:t>
            </a:r>
            <a:r>
              <a:rPr lang="en-US" b="1" dirty="0">
                <a:latin typeface="Dosis SemiBold" panose="02010703020202060003" pitchFamily="2" charset="0"/>
              </a:rPr>
              <a:t>S</a:t>
            </a:r>
            <a:r>
              <a:rPr lang="en-US" dirty="0">
                <a:latin typeface="Dosis SemiBold" panose="02010703020202060003" pitchFamily="2" charset="0"/>
              </a:rPr>
              <a:t>urface </a:t>
            </a:r>
            <a:r>
              <a:rPr lang="en-US" b="1" dirty="0">
                <a:latin typeface="Dosis SemiBold" panose="02010703020202060003" pitchFamily="2" charset="0"/>
              </a:rPr>
              <a:t>T</a:t>
            </a:r>
            <a:r>
              <a:rPr lang="en-US" dirty="0">
                <a:latin typeface="Dosis SemiBold" panose="02010703020202060003" pitchFamily="2" charset="0"/>
              </a:rPr>
              <a:t>essellation </a:t>
            </a:r>
            <a:r>
              <a:rPr lang="en-US" b="1" dirty="0">
                <a:latin typeface="Dosis SemiBold" panose="02010703020202060003" pitchFamily="2" charset="0"/>
              </a:rPr>
              <a:t>L</a:t>
            </a:r>
            <a:r>
              <a:rPr lang="en-US" dirty="0">
                <a:latin typeface="Dosis SemiBold" panose="02010703020202060003" pitchFamily="2" charset="0"/>
              </a:rPr>
              <a:t>anguage file)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a system of triangles, originally for stereolithography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The standard used by slicer programs for 3D printing</a:t>
            </a:r>
          </a:p>
          <a:p>
            <a:pPr lvl="1"/>
            <a:r>
              <a:rPr lang="en-US" sz="2100" b="1" dirty="0">
                <a:latin typeface="Dosis SemiBold" panose="02010703020202060003" pitchFamily="2" charset="0"/>
              </a:rPr>
              <a:t>.DWG, .DWF, .3DM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Editable CAD files – more general information about 3d objects/drawings</a:t>
            </a:r>
          </a:p>
          <a:p>
            <a:pPr lvl="2"/>
            <a:r>
              <a:rPr lang="en-US" sz="1800" dirty="0">
                <a:latin typeface="Dosis SemiBold" panose="02010703020202060003" pitchFamily="2" charset="0"/>
              </a:rPr>
              <a:t>Used by Autodesk Suite and several other programs</a:t>
            </a:r>
          </a:p>
          <a:p>
            <a:pPr marL="0" indent="0">
              <a:buNone/>
            </a:pPr>
            <a:endParaRPr lang="en-US" sz="2100" dirty="0">
              <a:latin typeface="Dosis SemiBold" panose="0201070302020206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0BB4B-2AF7-45BD-9C5F-CEED1EBE26CD}"/>
              </a:ext>
            </a:extLst>
          </p:cNvPr>
          <p:cNvSpPr txBox="1"/>
          <p:nvPr/>
        </p:nvSpPr>
        <p:spPr>
          <a:xfrm>
            <a:off x="840000" y="6086111"/>
            <a:ext cx="3701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osis SemiBold" panose="02010703020202060003" pitchFamily="2" charset="0"/>
              </a:rPr>
              <a:t>https://fileinfo.com/filetypes/cad</a:t>
            </a:r>
          </a:p>
        </p:txBody>
      </p:sp>
    </p:spTree>
    <p:extLst>
      <p:ext uri="{BB962C8B-B14F-4D97-AF65-F5344CB8AC3E}">
        <p14:creationId xmlns:p14="http://schemas.microsoft.com/office/powerpoint/2010/main" val="421332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F614F-2A1F-4DC2-8F1B-B8D554D10623}"/>
              </a:ext>
            </a:extLst>
          </p:cNvPr>
          <p:cNvSpPr txBox="1">
            <a:spLocks/>
          </p:cNvSpPr>
          <p:nvPr/>
        </p:nvSpPr>
        <p:spPr>
          <a:xfrm>
            <a:off x="628650" y="857251"/>
            <a:ext cx="7886700" cy="994172"/>
          </a:xfrm>
          <a:prstGeom prst="rect">
            <a:avLst/>
          </a:prstGeom>
        </p:spPr>
        <p:txBody>
          <a:bodyPr vert="horz" wrap="none" lIns="68580" tIns="34290" rIns="68580" bIns="3429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i="0" u="none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sz="4500" spc="-2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getting started: SOLIDWORKS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59CA03-27D8-453E-992F-A3FDEF9AE163}"/>
              </a:ext>
            </a:extLst>
          </p:cNvPr>
          <p:cNvSpPr txBox="1">
            <a:spLocks/>
          </p:cNvSpPr>
          <p:nvPr/>
        </p:nvSpPr>
        <p:spPr>
          <a:xfrm>
            <a:off x="575641" y="1595045"/>
            <a:ext cx="8337929" cy="495815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2"/>
              </a:rPr>
              <a:t>http://www.solidworks.com/sw/support/downloads.htm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On-campus Computers (already installed, eraider login)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Library’s 2</a:t>
            </a:r>
            <a:r>
              <a:rPr lang="en-US" sz="21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nd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floor: 3D Animation Lab room 205 (only on 2 computers)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Engineering Computer Labs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@Home - Recommended hardware 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Internet connection (only required for installation)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3"/>
              </a:rPr>
              <a:t>https://www.solidworks.com/support/system-requirements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Two-button mouse with a scroll that can click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A 64-bit Win11 system with a non-integrated graphics card is ideal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Mac users require a virtual machine which can significantly change the user experience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Educational Install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4"/>
              </a:rPr>
              <a:t>https://www.solidworks.com/community/3dexperience-login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5"/>
              </a:rPr>
              <a:t>https://my.solidworks.com/try-solidworks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10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F614F-2A1F-4DC2-8F1B-B8D554D10623}"/>
              </a:ext>
            </a:extLst>
          </p:cNvPr>
          <p:cNvSpPr txBox="1">
            <a:spLocks/>
          </p:cNvSpPr>
          <p:nvPr/>
        </p:nvSpPr>
        <p:spPr>
          <a:xfrm>
            <a:off x="628650" y="857251"/>
            <a:ext cx="7886700" cy="994172"/>
          </a:xfrm>
          <a:prstGeom prst="rect">
            <a:avLst/>
          </a:prstGeom>
        </p:spPr>
        <p:txBody>
          <a:bodyPr vert="horz" wrap="none" lIns="68580" tIns="34290" rIns="68580" bIns="3429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i="0" u="none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sz="4500" spc="-2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sketches - Body </a:t>
            </a:r>
            <a:r>
              <a:rPr lang="en-US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/</a:t>
            </a:r>
            <a:r>
              <a:rPr lang="en-US" sz="4500" spc="-225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Part - Assembly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59CA03-27D8-453E-992F-A3FDEF9AE163}"/>
              </a:ext>
            </a:extLst>
          </p:cNvPr>
          <p:cNvSpPr txBox="1">
            <a:spLocks/>
          </p:cNvSpPr>
          <p:nvPr/>
        </p:nvSpPr>
        <p:spPr>
          <a:xfrm>
            <a:off x="628650" y="1634813"/>
            <a:ext cx="7675350" cy="465598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Sketches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Best place to start building/modifying your model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Drawing aligned normal (perpendicular) to a particular plane X, Y, or Z</a:t>
            </a:r>
          </a:p>
          <a:p>
            <a:pPr lvl="1" algn="l" defTabSz="685800">
              <a:spcBef>
                <a:spcPts val="375"/>
              </a:spcBef>
              <a:defRPr/>
            </a:pPr>
            <a:endParaRPr lang="en-US" sz="1125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Body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Extruded sketch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Model object and all of the modifications (chamfer/fillet/extrusion)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Part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A file for each modeling object</a:t>
            </a:r>
          </a:p>
          <a:p>
            <a:pPr marL="685800" lvl="1" indent="-342900" algn="l" defTabSz="685800"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endParaRPr lang="en-US" sz="1125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marL="342900" indent="-342900" algn="l" defTabSz="685800">
              <a:spcBef>
                <a:spcPts val="75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Assembly</a:t>
            </a:r>
          </a:p>
          <a:p>
            <a:pPr marL="685800" lvl="1" indent="-342900"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Separate file for importing/arranging Part files</a:t>
            </a:r>
          </a:p>
        </p:txBody>
      </p:sp>
    </p:spTree>
    <p:extLst>
      <p:ext uri="{BB962C8B-B14F-4D97-AF65-F5344CB8AC3E}">
        <p14:creationId xmlns:p14="http://schemas.microsoft.com/office/powerpoint/2010/main" val="338594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14" y="857251"/>
            <a:ext cx="8388171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Dosis SemiBold" panose="02010703020202060003" pitchFamily="2" charset="0"/>
              </a:rPr>
              <a:t>Parametric Modeling – User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1FFF-F816-4453-9A6A-ED21835C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4" y="1758635"/>
            <a:ext cx="7446893" cy="393384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B0AF76-7012-9FA0-F01E-94FB3CBD8665}"/>
              </a:ext>
            </a:extLst>
          </p:cNvPr>
          <p:cNvSpPr/>
          <p:nvPr/>
        </p:nvSpPr>
        <p:spPr>
          <a:xfrm>
            <a:off x="3743540" y="4198592"/>
            <a:ext cx="737364" cy="4125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0E4692-79E0-AE7D-1392-11B2DEBBCA98}"/>
              </a:ext>
            </a:extLst>
          </p:cNvPr>
          <p:cNvSpPr/>
          <p:nvPr/>
        </p:nvSpPr>
        <p:spPr>
          <a:xfrm>
            <a:off x="3465954" y="4818218"/>
            <a:ext cx="1665515" cy="4125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97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osis SemiBold"/>
              </a:rPr>
              <a:t>new features/</a:t>
            </a:r>
            <a:r>
              <a:rPr sz="4400" b="1" dirty="0">
                <a:latin typeface="Dosis SemiBold"/>
              </a:rPr>
              <a:t>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410"/>
            <a:ext cx="8229600" cy="4881754"/>
          </a:xfrm>
        </p:spPr>
        <p:txBody>
          <a:bodyPr>
            <a:normAutofit/>
          </a:bodyPr>
          <a:lstStyle/>
          <a:p>
            <a:endParaRPr dirty="0"/>
          </a:p>
          <a:p>
            <a:pPr algn="l"/>
            <a:r>
              <a:rPr lang="en-US" sz="3200" b="1" dirty="0">
                <a:latin typeface="Dosis SemiBold"/>
              </a:rPr>
              <a:t>new for 2025</a:t>
            </a:r>
          </a:p>
          <a:p>
            <a:pPr lvl="1"/>
            <a:r>
              <a:rPr lang="en-US" b="1" dirty="0">
                <a:latin typeface="Dosis SemiBold"/>
                <a:hlinkClick r:id="rId2"/>
              </a:rPr>
              <a:t>https://www.solidworks.com/product/whats-new#brick--7869--default--en</a:t>
            </a:r>
            <a:r>
              <a:rPr lang="en-US" b="1" dirty="0">
                <a:latin typeface="Dosis SemiBold"/>
              </a:rPr>
              <a:t> </a:t>
            </a:r>
          </a:p>
          <a:p>
            <a:pPr algn="l"/>
            <a:r>
              <a:rPr sz="3200" b="1" dirty="0">
                <a:latin typeface="Dosis SemiBold"/>
              </a:rPr>
              <a:t>plier tutorial</a:t>
            </a:r>
          </a:p>
          <a:p>
            <a:pPr lvl="1"/>
            <a:r>
              <a:rPr b="1" dirty="0">
                <a:latin typeface="Dosis SemiBold"/>
                <a:hlinkClick r:id="rId3"/>
              </a:rPr>
              <a:t>https://www.youtube.com/watch?v=2mN7m2G5kCI&amp;list=PLiKqXuECiKNK9bUR2xWG4Ox_AVK-jBbt9</a:t>
            </a:r>
            <a:r>
              <a:rPr lang="en-US" b="1" dirty="0">
                <a:latin typeface="Dosis SemiBold"/>
              </a:rPr>
              <a:t> </a:t>
            </a:r>
            <a:endParaRPr b="1" dirty="0">
              <a:latin typeface="Dosis SemiBold"/>
            </a:endParaRPr>
          </a:p>
          <a:p>
            <a:pPr algn="l"/>
            <a:r>
              <a:rPr sz="3200" b="1" dirty="0">
                <a:latin typeface="Dosis SemiBold"/>
              </a:rPr>
              <a:t>Solidworks Youtube Channel</a:t>
            </a:r>
          </a:p>
          <a:p>
            <a:pPr lvl="1"/>
            <a:r>
              <a:rPr b="1" dirty="0">
                <a:latin typeface="Dosis SemiBold"/>
                <a:hlinkClick r:id="rId4"/>
              </a:rPr>
              <a:t>https://www.youtube.com/@solidworks/playlists</a:t>
            </a:r>
            <a:r>
              <a:rPr lang="en-US" b="1" dirty="0">
                <a:latin typeface="Dosis SemiBold"/>
              </a:rPr>
              <a:t> </a:t>
            </a:r>
            <a:endParaRPr b="1" dirty="0">
              <a:latin typeface="Dosis SemiBold"/>
            </a:endParaRPr>
          </a:p>
          <a:p>
            <a:pPr algn="l"/>
            <a:endParaRPr sz="3200" b="1" dirty="0">
              <a:latin typeface="Dosis SemiBold"/>
            </a:endParaRPr>
          </a:p>
          <a:p>
            <a:pPr algn="l"/>
            <a:endParaRPr sz="3200" b="1" dirty="0">
              <a:latin typeface="Dosi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624185" y="898912"/>
            <a:ext cx="7895630" cy="520371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onward: assistance is available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The Staff and Student Assistants in the Makerspace are here to help!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There are O’Reilly video and text tutorials available to help learn the more advanced software (Solidworks, Inventor, Rhino, Grasshopper, etc.) through Library Databases: 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Search for “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oreilly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” @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http://texastech-ml.hosted.exlibrisgroup.com/V/?func=find-db-1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 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2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0178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onward: 3D printing near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465" y="1234351"/>
            <a:ext cx="8389070" cy="548270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On TTU Campus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TTU Library Makerspace –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make@ttu.edu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, Library 210,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https://www.depts.ttu.edu/library/make/index.php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 </a:t>
            </a:r>
          </a:p>
          <a:p>
            <a:pPr lvl="1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ATLC - Library basement,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https://www.depts.ttu.edu/itts/services/3dprint/faqs.php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Architecture -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https://www.depts.ttu.edu/architecture/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3D Art Annex -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http://www.depts.ttu.edu/art/Programs/graduate/studio_art/sculpture/index.php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Mechanical/Civil Engineering &amp; IMSE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Ask your department – there are 3D printers hidden all over campus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Off-Campus</a:t>
            </a:r>
          </a:p>
          <a:p>
            <a:pPr lvl="1"/>
            <a:r>
              <a:rPr lang="en-US" sz="21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ULABS (Ubiquitous Makerspace) - </a:t>
            </a:r>
            <a:r>
              <a:rPr lang="en-US" sz="21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http://www.ulabstx.org/</a:t>
            </a:r>
            <a:r>
              <a:rPr lang="en-US" sz="21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Science Spectrum -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https://www.sciencespectrum.org/fab-lab/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anose="02010703020202060003" pitchFamily="2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Online</a:t>
            </a:r>
          </a:p>
          <a:p>
            <a:pPr lvl="1"/>
            <a:r>
              <a:rPr lang="en-US" sz="2100" strike="sng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Shapeways</a:t>
            </a:r>
            <a:r>
              <a:rPr lang="en-US" sz="21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- </a:t>
            </a:r>
            <a:r>
              <a:rPr lang="en-US" sz="21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https://www.shapeways.com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UPS -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https://www.theupsstore.com/print/3d-printing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iMaterialise -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https://i.materialise.com/en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  <a:p>
            <a:pPr lvl="1"/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MyMiniFactory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-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https://www.myminifactory.com/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anose="0201070302020206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1298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548558" y="446887"/>
            <a:ext cx="8198400" cy="6125793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projects galore</a:t>
            </a:r>
          </a:p>
          <a:p>
            <a:pPr algn="l"/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project-sharing websites </a:t>
            </a:r>
            <a:r>
              <a:rPr 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(some require membership)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</a:t>
            </a: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https://www.hackster.io/</a:t>
            </a: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</a:t>
            </a: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https://hackaday.io/</a:t>
            </a: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https://make.co/</a:t>
            </a:r>
            <a:endParaRPr lang="en-US" sz="165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Support/Forums/Discord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Official forums/support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8"/>
              </a:rPr>
              <a:t>https://my.solidworks.com/forums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9"/>
              </a:rPr>
              <a:t>https://my.solidworks.com/support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Unofficial discord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10"/>
              </a:rPr>
              <a:t>https://discord.com/invite/MUYheHd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11"/>
              </a:rPr>
              <a:t>https://discord.gg/invite/solidworks-590336164549099520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Adafruit 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http://adafru.it/discord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F24C0-F6E0-0424-8A03-32BB87D4C5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3905" y="1120638"/>
            <a:ext cx="878681" cy="87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9C40C-5FC6-CCA7-9C81-E22FE77703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2826" r="47935" b="13985"/>
          <a:stretch/>
        </p:blipFill>
        <p:spPr>
          <a:xfrm>
            <a:off x="7937824" y="1999319"/>
            <a:ext cx="884761" cy="932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A5EAE-D718-D43A-B169-4B4B47ACE4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7823" y="2932105"/>
            <a:ext cx="884760" cy="823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005D8-FBC8-57AC-EF58-FBD3566B4B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0006" y="3755685"/>
            <a:ext cx="892577" cy="987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63334-3E10-E44E-8BEC-08294C975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6331" y="4743573"/>
            <a:ext cx="886252" cy="9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64EF0-9745-4D66-A75B-978AE906030A}"/>
              </a:ext>
            </a:extLst>
          </p:cNvPr>
          <p:cNvSpPr txBox="1">
            <a:spLocks/>
          </p:cNvSpPr>
          <p:nvPr/>
        </p:nvSpPr>
        <p:spPr>
          <a:xfrm>
            <a:off x="726062" y="446887"/>
            <a:ext cx="7691877" cy="609141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thank you!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please share your projects and progress!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“Make with Solidworks” with Instructor Sean Scully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review this workshop here: </a:t>
            </a:r>
          </a:p>
          <a:p>
            <a: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ea typeface="Aptos" panose="020B0004020202020204" pitchFamily="34" charset="0"/>
                <a:cs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https://ttu.libwizard.com/f/workshop-eval-24-25_emerging_tech</a:t>
            </a:r>
            <a:endParaRPr lang="en-US" sz="2000" u="sng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Lead Administrator -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sean.scully@ttu.edu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 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Makerspace -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make@ttu.edu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Director/Librarian -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ryan.cassidy@ttu.edu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 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Assoc. Librarian –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jake.syma@ttu.edu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 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Workshop Guides-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https://guides.library.ttu.edu/make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</p:txBody>
      </p:sp>
      <p:pic>
        <p:nvPicPr>
          <p:cNvPr id="3" name="Picture 2" descr="http://i.creativecommons.org/l/by-nc-sa/4.0/88x31.png">
            <a:extLst>
              <a:ext uri="{FF2B5EF4-FFF2-40B4-BE49-F238E27FC236}">
                <a16:creationId xmlns:a16="http://schemas.microsoft.com/office/drawing/2014/main" id="{BACDE1F0-D579-42C4-97D2-8A4F0E4E0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58" y="5397178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0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8653B1-3A14-4784-8BBC-1542BB237486}"/>
              </a:ext>
            </a:extLst>
          </p:cNvPr>
          <p:cNvSpPr/>
          <p:nvPr/>
        </p:nvSpPr>
        <p:spPr>
          <a:xfrm>
            <a:off x="285961" y="3427807"/>
            <a:ext cx="83777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Emerging Technology Dept</a:t>
            </a:r>
          </a:p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Makerspace: 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Main Library, 2</a:t>
            </a:r>
            <a:r>
              <a:rPr lang="en-US" sz="21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nd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floor, room 210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VR Lab: 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Main Library, 2</a:t>
            </a:r>
            <a:r>
              <a:rPr lang="en-US" sz="21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nd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floor, room 201A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endParaRPr lang="en-US" sz="1125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make@ttu.edu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https://www.depts.ttu.edu/library/make/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Virtual Walkthroughs - 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https://www.youtube.com/playlist?list=PLXiD4wAGiKu7iEOkYENiBLHtM9w-dAvFh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E5189-8241-68E8-6BF8-5439BFE0A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569" y="1044734"/>
            <a:ext cx="831320" cy="891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778E1-D424-6D8B-B3D7-47B2D500F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84992" y="1049927"/>
            <a:ext cx="1523926" cy="891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55A62-605A-652D-B2E3-E8F6280CC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670" y="1965580"/>
            <a:ext cx="2490369" cy="1307040"/>
          </a:xfrm>
          <a:prstGeom prst="rect">
            <a:avLst/>
          </a:prstGeom>
        </p:spPr>
      </p:pic>
      <p:pic>
        <p:nvPicPr>
          <p:cNvPr id="5" name="Picture 4" descr="Front service desk with a sign on the wall">
            <a:extLst>
              <a:ext uri="{FF2B5EF4-FFF2-40B4-BE49-F238E27FC236}">
                <a16:creationId xmlns:a16="http://schemas.microsoft.com/office/drawing/2014/main" id="{5FC24AAC-046C-6838-7516-4E458FA0815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41" t="11837" r="20397" b="14648"/>
          <a:stretch/>
        </p:blipFill>
        <p:spPr>
          <a:xfrm>
            <a:off x="5846752" y="3296858"/>
            <a:ext cx="3011287" cy="2247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1D46C-05CF-B284-9696-42695AB6E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70" y="1051294"/>
            <a:ext cx="6298622" cy="19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3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29A466B-02E7-B7FC-13D0-CCCC17DF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46" y="1030396"/>
            <a:ext cx="3974705" cy="127380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946EAE7-6FBE-415D-838D-D7AB36B47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552" y="3428999"/>
            <a:ext cx="2841482" cy="281367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Cricut Maker/Venture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Glowforge Lasercutter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Makyu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Formbox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Matter&amp;Form 3D Scanner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PolyPrinters 229 &amp; 508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Ultimaker 3, S7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Sewing machines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A919EC-DD79-4F3B-881D-D1FD294C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7" y="1030396"/>
            <a:ext cx="3286421" cy="2487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C9027-58F6-359D-4CB5-273836276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98" y="2299063"/>
            <a:ext cx="2066963" cy="1348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687FB-8E0C-4637-1575-CDE829121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66" y="3621135"/>
            <a:ext cx="1196795" cy="219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56D6E-2342-B4B5-FB50-71D18FF12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967" y="3564041"/>
            <a:ext cx="2576660" cy="225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EBB41-EEF4-21FD-4C29-96EC777B5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733" y="3622147"/>
            <a:ext cx="1650149" cy="219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E772DB-8956-A018-E93B-0A7BD9BDB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8764" y="1023327"/>
            <a:ext cx="1757067" cy="13484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05297B-9E7A-BA09-7706-0B6484965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67" y="2381548"/>
            <a:ext cx="2220023" cy="128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0E23D-D5FC-0380-3B5E-434C9BFC5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9610" y="2276823"/>
            <a:ext cx="3250861" cy="1095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F2DAC-12F6-0066-410E-962E3499D4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921"/>
          <a:stretch/>
        </p:blipFill>
        <p:spPr>
          <a:xfrm>
            <a:off x="2374731" y="2375191"/>
            <a:ext cx="1378266" cy="1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946EAE7-6FBE-415D-838D-D7AB36B47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0187" y="3855179"/>
            <a:ext cx="3847160" cy="2634998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Robo Kits (15)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Adafruit’s Circuit Playground Express (CPX)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Adafruit’s Crickit robotic control board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geared motors (2), micro servo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ElectroSoldering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Kits (5)</a:t>
            </a:r>
          </a:p>
        </p:txBody>
      </p:sp>
      <p:pic>
        <p:nvPicPr>
          <p:cNvPr id="6" name="Picture 5" descr="A picture containing text, items&#10;&#10;Description automatically generated">
            <a:extLst>
              <a:ext uri="{FF2B5EF4-FFF2-40B4-BE49-F238E27FC236}">
                <a16:creationId xmlns:a16="http://schemas.microsoft.com/office/drawing/2014/main" id="{D8B9FAFE-0EE8-45BD-BDF3-39C59CEE6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5849" r="5145" b="22714"/>
          <a:stretch>
            <a:fillRect/>
          </a:stretch>
        </p:blipFill>
        <p:spPr bwMode="auto">
          <a:xfrm rot="16200000">
            <a:off x="5291305" y="929545"/>
            <a:ext cx="2784896" cy="288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E10018CF-2BD1-4A74-88FC-C19727473A53}"/>
              </a:ext>
            </a:extLst>
          </p:cNvPr>
          <p:cNvPicPr>
            <a:picLocks noChangeAspect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6577" r="9854" b="23296"/>
          <a:stretch>
            <a:fillRect/>
          </a:stretch>
        </p:blipFill>
        <p:spPr bwMode="auto">
          <a:xfrm rot="16200000">
            <a:off x="546164" y="592405"/>
            <a:ext cx="4305282" cy="508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09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0CC99-4BCD-321B-D58B-0B604E19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B2CDBF9-D1B5-BD67-16AD-E3AD682DFEB3}"/>
              </a:ext>
            </a:extLst>
          </p:cNvPr>
          <p:cNvSpPr txBox="1">
            <a:spLocks/>
          </p:cNvSpPr>
          <p:nvPr/>
        </p:nvSpPr>
        <p:spPr>
          <a:xfrm>
            <a:off x="867120" y="626586"/>
            <a:ext cx="7763374" cy="10809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TTU Library’s Makerspace </a:t>
            </a: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CuteBot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and </a:t>
            </a: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Micro:Bit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v2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Kits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825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47B9-86D5-FBFF-74C2-9B45886C57E9}"/>
              </a:ext>
            </a:extLst>
          </p:cNvPr>
          <p:cNvSpPr txBox="1"/>
          <p:nvPr/>
        </p:nvSpPr>
        <p:spPr>
          <a:xfrm>
            <a:off x="2405785" y="5275401"/>
            <a:ext cx="433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Images of our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CuteBot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kit and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Micro:Bit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v2 kit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D6C80-DFEF-3E1F-FB3F-280AB77F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8" y="1493781"/>
            <a:ext cx="4381571" cy="365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9866E-38EE-189F-6EC1-BDBD9653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08" y="1493781"/>
            <a:ext cx="4008884" cy="36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0777DB1F-D660-42D5-B2AD-F423CCCA3ECE}"/>
              </a:ext>
            </a:extLst>
          </p:cNvPr>
          <p:cNvSpPr txBox="1">
            <a:spLocks/>
          </p:cNvSpPr>
          <p:nvPr/>
        </p:nvSpPr>
        <p:spPr>
          <a:xfrm>
            <a:off x="632517" y="543140"/>
            <a:ext cx="7860915" cy="11909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TTU Library’s Makerspace 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Pi-400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and 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Pi-</a:t>
            </a:r>
            <a:r>
              <a:rPr lang="en-US" sz="28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ZeroW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Kits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825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EEBBA-3806-42BB-861E-70A4B2FF77B9}"/>
              </a:ext>
            </a:extLst>
          </p:cNvPr>
          <p:cNvSpPr txBox="1"/>
          <p:nvPr/>
        </p:nvSpPr>
        <p:spPr>
          <a:xfrm>
            <a:off x="800965" y="5517740"/>
            <a:ext cx="777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6 kits of each is available: recommend supplying your own microSD card (minimum size: 8Gb)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06AC8-8073-CF97-1AAB-19A9C670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84" y="1609965"/>
            <a:ext cx="5066732" cy="36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F316-B766-9903-9925-E45FB440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16" y="1609966"/>
            <a:ext cx="3673701" cy="36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3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86148-424C-E286-A111-D6ACDBE0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561217-B6EA-4984-02F0-E86A7B03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5" y="3269311"/>
            <a:ext cx="3703641" cy="264055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1CA40A9-0D04-DAC9-5FD6-9BB064226A77}"/>
              </a:ext>
            </a:extLst>
          </p:cNvPr>
          <p:cNvSpPr txBox="1">
            <a:spLocks/>
          </p:cNvSpPr>
          <p:nvPr/>
        </p:nvSpPr>
        <p:spPr>
          <a:xfrm>
            <a:off x="967136" y="398761"/>
            <a:ext cx="7209728" cy="11136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TTU Library’s Makerspace </a:t>
            </a: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Pi – Interface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Kits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825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5D556-0F64-A2CD-1F4C-601EF28A6EC5}"/>
              </a:ext>
            </a:extLst>
          </p:cNvPr>
          <p:cNvSpPr txBox="1"/>
          <p:nvPr/>
        </p:nvSpPr>
        <p:spPr>
          <a:xfrm>
            <a:off x="4175551" y="4239842"/>
            <a:ext cx="46573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6 kits of each is available, one for every Pi-400</a:t>
            </a:r>
          </a:p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Pi T-Cobbler Plus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GPIO Breakout - Pi A+, B+, Pi 2/3/4, Zero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Full Sized Premium Breadboard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830 Tie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8E2A1-87E9-3F47-901C-E86BA93E3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1" b="5548"/>
          <a:stretch/>
        </p:blipFill>
        <p:spPr>
          <a:xfrm>
            <a:off x="246325" y="1414140"/>
            <a:ext cx="3703641" cy="231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1B8D-0CDF-58E6-0C2E-19ACB6A3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75551" y="1414140"/>
            <a:ext cx="4092295" cy="27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0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86148-424C-E286-A111-D6ACDBE0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1CA40A9-0D04-DAC9-5FD6-9BB064226A77}"/>
              </a:ext>
            </a:extLst>
          </p:cNvPr>
          <p:cNvSpPr txBox="1">
            <a:spLocks/>
          </p:cNvSpPr>
          <p:nvPr/>
        </p:nvSpPr>
        <p:spPr>
          <a:xfrm>
            <a:off x="1283704" y="876644"/>
            <a:ext cx="7209728" cy="85749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TTU Library’s Makerspace </a:t>
            </a:r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iFixit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Kits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825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5D556-0F64-A2CD-1F4C-601EF28A6EC5}"/>
              </a:ext>
            </a:extLst>
          </p:cNvPr>
          <p:cNvSpPr txBox="1"/>
          <p:nvPr/>
        </p:nvSpPr>
        <p:spPr>
          <a:xfrm>
            <a:off x="4175551" y="4239842"/>
            <a:ext cx="46573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6 kits of each is available, one for every Pi-400</a:t>
            </a:r>
          </a:p>
          <a:p>
            <a:r>
              <a:rPr 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all kinds of screwdriver tips, 64 total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larger kit has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spudgers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 and plastic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osis SemiBold" pitchFamily="2" charset="0"/>
              </a:rPr>
              <a:t>pryers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Dosis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70E1C-6BBB-9B22-982E-CC0EEF15F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" y="1676995"/>
            <a:ext cx="2615375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B461F-9441-27ED-D691-49344E848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778" y="1654910"/>
            <a:ext cx="837634" cy="4136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F5C897-0790-6273-63B2-AEDB0625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081" y="1676994"/>
            <a:ext cx="4354350" cy="24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2581</Words>
  <Application>Microsoft Office PowerPoint</Application>
  <PresentationFormat>On-screen Show (4:3)</PresentationFormat>
  <Paragraphs>392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Calibri</vt:lpstr>
      <vt:lpstr>Dosis SemiBold</vt:lpstr>
      <vt:lpstr>Office Theme</vt:lpstr>
      <vt:lpstr>Make With SOLIDWORKS!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 - filetypes</vt:lpstr>
      <vt:lpstr>PowerPoint Presentation</vt:lpstr>
      <vt:lpstr>PowerPoint Presentation</vt:lpstr>
      <vt:lpstr>Parametric Modeling – User Parameters</vt:lpstr>
      <vt:lpstr>new features/tutorials</vt:lpstr>
      <vt:lpstr>PowerPoint Presentation</vt:lpstr>
      <vt:lpstr>onward: 3D printing near 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Scully, Sean</cp:lastModifiedBy>
  <cp:revision>9</cp:revision>
  <dcterms:created xsi:type="dcterms:W3CDTF">2013-01-27T09:14:16Z</dcterms:created>
  <dcterms:modified xsi:type="dcterms:W3CDTF">2025-02-13T16:40:51Z</dcterms:modified>
  <cp:category/>
</cp:coreProperties>
</file>